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2" autoAdjust="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0179B82-704E-48A1-86CB-0DA45BC4B612}" type="datetimeFigureOut">
              <a:rPr lang="ru-RU" smtClean="0"/>
              <a:pPr/>
              <a:t>18.06.2014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C9B2D43-6669-485A-BB72-F77C14CC47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/>
              <a:t>БРОО Общества "Знание" России</a:t>
            </a: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dirty="0" smtClean="0"/>
              <a:t>Федеральное государственное бюджетное образовательное учреждение </a:t>
            </a:r>
            <a:br>
              <a:rPr lang="ru-RU" sz="1600" dirty="0" smtClean="0"/>
            </a:br>
            <a:r>
              <a:rPr lang="ru-RU" sz="1600" dirty="0" smtClean="0"/>
              <a:t>высшего профессионального образования</a:t>
            </a:r>
            <a:br>
              <a:rPr lang="ru-RU" sz="1600" dirty="0" smtClean="0"/>
            </a:br>
            <a:r>
              <a:rPr lang="ru-RU" sz="1600" dirty="0" smtClean="0"/>
              <a:t>«РОССИЙСКАЯ АКАДЕМИЯ НАРОДНОГО ХОЗЯЙСТВА И </a:t>
            </a:r>
            <a:br>
              <a:rPr lang="ru-RU" sz="1600" dirty="0" smtClean="0"/>
            </a:br>
            <a:r>
              <a:rPr lang="ru-RU" sz="1600" dirty="0" smtClean="0"/>
              <a:t>ГОСУДАРСТВЕННОЙ СЛУЖБЫ ПРИ ПРЕЗИДЕНТЕ РОССИЙСКОЙ ФЕДЕРАЦИИ»</a:t>
            </a:r>
            <a:br>
              <a:rPr lang="ru-RU" sz="1600" dirty="0" smtClean="0"/>
            </a:br>
            <a:r>
              <a:rPr lang="ru-RU" sz="1600" dirty="0" smtClean="0"/>
              <a:t>БРЯНСКИЙ ФИЛИАЛ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357430"/>
            <a:ext cx="7772400" cy="914400"/>
          </a:xfrm>
        </p:spPr>
        <p:txBody>
          <a:bodyPr/>
          <a:lstStyle/>
          <a:p>
            <a:pPr algn="ctr"/>
            <a:r>
              <a:rPr lang="ru-RU" sz="2800" b="1" dirty="0" smtClean="0"/>
              <a:t>Просветительский проект</a:t>
            </a:r>
            <a:endParaRPr lang="ru-RU" sz="2800" dirty="0" smtClean="0"/>
          </a:p>
          <a:p>
            <a:pPr algn="ctr"/>
            <a:r>
              <a:rPr lang="ru-RU" sz="2800" b="1" dirty="0" smtClean="0"/>
              <a:t> «ПРАВО МОЛОДЫХ»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786182" y="5857892"/>
            <a:ext cx="18264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Курск ,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Брянск 2014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404664"/>
            <a:ext cx="47149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Этапы и сроки реализации Проекта</a:t>
            </a:r>
            <a:endParaRPr lang="ru-RU" sz="2000" b="1" dirty="0">
              <a:latin typeface="Cambria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836712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Cambria" pitchFamily="18" charset="0"/>
              </a:rPr>
              <a:t>Реализация Проекта планируется в течение 2014 года:</a:t>
            </a:r>
            <a:endParaRPr lang="ru-RU" sz="2000" b="1" dirty="0">
              <a:latin typeface="Cambria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397000"/>
          <a:ext cx="7858179" cy="482452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760738"/>
                <a:gridCol w="4680520"/>
                <a:gridCol w="2416921"/>
              </a:tblGrid>
              <a:tr h="55298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№</a:t>
                      </a:r>
                    </a:p>
                    <a:p>
                      <a:pPr algn="ctr"/>
                      <a:r>
                        <a:rPr lang="ru-RU" sz="2000" dirty="0" err="1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п</a:t>
                      </a:r>
                      <a:r>
                        <a:rPr lang="en-US" sz="20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/</a:t>
                      </a:r>
                      <a:r>
                        <a:rPr lang="ru-RU" sz="2000" dirty="0" err="1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п</a:t>
                      </a:r>
                      <a:endParaRPr lang="ru-RU" sz="20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Наименование мероприятия</a:t>
                      </a:r>
                      <a:endParaRPr lang="ru-RU" sz="20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Сроки проведения</a:t>
                      </a:r>
                      <a:endParaRPr lang="ru-RU" sz="20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52981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Cambria" pitchFamily="18" charset="0"/>
                        </a:rPr>
                        <a:t>1.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Cambria" pitchFamily="18" charset="0"/>
                        </a:rPr>
                        <a:t>Изучение и обобщение опыта работы с молодыми семьями в субъектах Российской федерации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Cambria" pitchFamily="18" charset="0"/>
                        </a:rPr>
                        <a:t>сентябрь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52981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Cambria" pitchFamily="18" charset="0"/>
                        </a:rPr>
                        <a:t>2.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Cambria" pitchFamily="18" charset="0"/>
                        </a:rPr>
                        <a:t>Информирование о проекте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Cambria" pitchFamily="18" charset="0"/>
                        </a:rPr>
                        <a:t>сентябрь-декабрь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52981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Cambria" pitchFamily="18" charset="0"/>
                        </a:rPr>
                        <a:t>3.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Cambria" pitchFamily="18" charset="0"/>
                        </a:rPr>
                        <a:t>Формирование групп для занятий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Cambria" pitchFamily="18" charset="0"/>
                        </a:rPr>
                        <a:t>октябрь-декабрь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52981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Cambria" pitchFamily="18" charset="0"/>
                        </a:rPr>
                        <a:t>4.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Cambria" pitchFamily="18" charset="0"/>
                        </a:rPr>
                        <a:t>Проведение занятий (консультации молодых семей по предоставляемым государственным поддержкам, социальным гарантиям и льготам)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Cambria" pitchFamily="18" charset="0"/>
                        </a:rPr>
                        <a:t>октябрь-декабрь</a:t>
                      </a:r>
                    </a:p>
                    <a:p>
                      <a:pPr algn="ctr"/>
                      <a:endParaRPr lang="ru-RU" sz="20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52981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Cambria" pitchFamily="18" charset="0"/>
                        </a:rPr>
                        <a:t>5.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Cambria" pitchFamily="18" charset="0"/>
                        </a:rPr>
                        <a:t>Популяризация проекта через СМИ</a:t>
                      </a:r>
                      <a:endParaRPr lang="ru-RU" sz="20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Cambria" pitchFamily="18" charset="0"/>
                        </a:rPr>
                        <a:t>октябрь-декабрь</a:t>
                      </a:r>
                    </a:p>
                    <a:p>
                      <a:pPr algn="ctr"/>
                      <a:endParaRPr lang="ru-RU" sz="20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10" y="1214422"/>
          <a:ext cx="8033547" cy="47599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354238"/>
                <a:gridCol w="1831051"/>
                <a:gridCol w="284825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Тема занятия</a:t>
                      </a:r>
                      <a:endParaRPr lang="ru-RU" sz="14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Количество занятий</a:t>
                      </a:r>
                      <a:r>
                        <a:rPr lang="en-US" sz="14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/</a:t>
                      </a:r>
                      <a:r>
                        <a:rPr lang="ru-RU" sz="14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часов</a:t>
                      </a:r>
                      <a:endParaRPr lang="ru-RU" sz="14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Форма проведения занятий</a:t>
                      </a:r>
                      <a:endParaRPr lang="ru-RU" sz="14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Cambria" pitchFamily="18" charset="0"/>
                        </a:rPr>
                        <a:t>Государственные программы:</a:t>
                      </a:r>
                    </a:p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400" i="1" dirty="0" smtClean="0">
                          <a:latin typeface="Cambria" pitchFamily="18" charset="0"/>
                        </a:rPr>
                        <a:t>материнский капитал;</a:t>
                      </a:r>
                    </a:p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400" i="1" dirty="0" smtClean="0">
                          <a:latin typeface="Cambria" pitchFamily="18" charset="0"/>
                        </a:rPr>
                        <a:t>субсидии</a:t>
                      </a:r>
                      <a:r>
                        <a:rPr lang="ru-RU" sz="1400" i="1" baseline="0" dirty="0" smtClean="0">
                          <a:latin typeface="Cambria" pitchFamily="18" charset="0"/>
                        </a:rPr>
                        <a:t> на приобретение жилья, ипотека;</a:t>
                      </a:r>
                      <a:endParaRPr lang="ru-RU" sz="1400" i="1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ambria" pitchFamily="18" charset="0"/>
                        </a:rPr>
                        <a:t>1</a:t>
                      </a:r>
                      <a:r>
                        <a:rPr lang="en-US" sz="1400" dirty="0" smtClean="0">
                          <a:latin typeface="Cambria" pitchFamily="18" charset="0"/>
                        </a:rPr>
                        <a:t>/2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ambria" pitchFamily="18" charset="0"/>
                        </a:rPr>
                        <a:t>Лекция, беседа, индивидуальные консультации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Cambria" pitchFamily="18" charset="0"/>
                        </a:rPr>
                        <a:t>Детские сады:</a:t>
                      </a:r>
                    </a:p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400" i="1" dirty="0" smtClean="0">
                          <a:latin typeface="Cambria" pitchFamily="18" charset="0"/>
                        </a:rPr>
                        <a:t>компенсация</a:t>
                      </a:r>
                      <a:r>
                        <a:rPr lang="ru-RU" sz="1400" i="1" baseline="0" dirty="0" smtClean="0">
                          <a:latin typeface="Cambria" pitchFamily="18" charset="0"/>
                        </a:rPr>
                        <a:t> затрат родителей на оплату посещения детских дошкольных учреждений;</a:t>
                      </a:r>
                    </a:p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400" i="1" baseline="0" dirty="0" smtClean="0">
                          <a:latin typeface="Cambria" pitchFamily="18" charset="0"/>
                        </a:rPr>
                        <a:t>льготы;</a:t>
                      </a:r>
                      <a:endParaRPr lang="ru-RU" sz="1400" i="1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itchFamily="18" charset="0"/>
                        </a:rPr>
                        <a:t>1/2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ambria" pitchFamily="18" charset="0"/>
                        </a:rPr>
                        <a:t>Лекция, беседа, индивидуальные консультации</a:t>
                      </a:r>
                    </a:p>
                    <a:p>
                      <a:pPr algn="ctr"/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Cambria" pitchFamily="18" charset="0"/>
                        </a:rPr>
                        <a:t>Налоговые льготы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itchFamily="18" charset="0"/>
                        </a:rPr>
                        <a:t>1/2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ambria" pitchFamily="18" charset="0"/>
                        </a:rPr>
                        <a:t>Лекция, беседа, индивидуальные консультации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Cambria" pitchFamily="18" charset="0"/>
                        </a:rPr>
                        <a:t>Коммунальная оборона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itchFamily="18" charset="0"/>
                        </a:rPr>
                        <a:t>1/2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ambria" pitchFamily="18" charset="0"/>
                        </a:rPr>
                        <a:t>Лекция, беседа, индивидуальные консультации</a:t>
                      </a:r>
                    </a:p>
                    <a:p>
                      <a:pPr algn="ctr"/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Cambria" pitchFamily="18" charset="0"/>
                        </a:rPr>
                        <a:t>Потребительское право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itchFamily="18" charset="0"/>
                        </a:rPr>
                        <a:t>1/2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ambria" pitchFamily="18" charset="0"/>
                        </a:rPr>
                        <a:t>Лекция, беседа, индивидуальные консультации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Cambria" pitchFamily="18" charset="0"/>
                        </a:rPr>
                        <a:t>Итого: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Cambria" pitchFamily="18" charset="0"/>
                        </a:rPr>
                        <a:t>5/10</a:t>
                      </a:r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Cambr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59832" y="548680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Тематический план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 noChangeShapeType="1"/>
          </p:cNvSpPr>
          <p:nvPr/>
        </p:nvSpPr>
        <p:spPr bwMode="auto">
          <a:xfrm>
            <a:off x="3143240" y="642918"/>
            <a:ext cx="5832648" cy="612775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5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cs typeface="Arial" pitchFamily="34" charset="0"/>
              </a:rPr>
              <a:t>БРОО</a:t>
            </a:r>
            <a:r>
              <a:rPr kumimoji="0" lang="ru-RU" sz="25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cs typeface="Arial" pitchFamily="34" charset="0"/>
              </a:rPr>
              <a:t> Общества "Знание" России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5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cs typeface="Arial" pitchFamily="34" charset="0"/>
              </a:rPr>
              <a:t>Брянский филиал </a:t>
            </a:r>
            <a:r>
              <a:rPr kumimoji="0" lang="ru-RU" sz="25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cs typeface="Arial" pitchFamily="34" charset="0"/>
              </a:rPr>
              <a:t>РАНХиГС</a:t>
            </a:r>
            <a:endParaRPr kumimoji="0" lang="ru-RU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logo"/>
          <p:cNvPicPr>
            <a:picLocks noChangeAspect="1" noChangeArrowheads="1"/>
          </p:cNvPicPr>
          <p:nvPr/>
        </p:nvPicPr>
        <p:blipFill>
          <a:blip r:embed="rId2" cstate="print"/>
          <a:srcRect t="9681"/>
          <a:stretch>
            <a:fillRect/>
          </a:stretch>
        </p:blipFill>
        <p:spPr bwMode="auto">
          <a:xfrm>
            <a:off x="357158" y="500042"/>
            <a:ext cx="1299345" cy="122413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29" name="Picture 5" descr="Элементы фирменного стиля"/>
          <p:cNvPicPr>
            <a:picLocks noChangeAspect="1" noChangeArrowheads="1"/>
          </p:cNvPicPr>
          <p:nvPr/>
        </p:nvPicPr>
        <p:blipFill>
          <a:blip r:embed="rId3" cstate="print"/>
          <a:srcRect r="49741"/>
          <a:stretch>
            <a:fillRect/>
          </a:stretch>
        </p:blipFill>
        <p:spPr bwMode="auto">
          <a:xfrm>
            <a:off x="1643042" y="571480"/>
            <a:ext cx="1801534" cy="10081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b="3965"/>
          <a:stretch>
            <a:fillRect/>
          </a:stretch>
        </p:blipFill>
        <p:spPr bwMode="auto">
          <a:xfrm>
            <a:off x="2714612" y="2857496"/>
            <a:ext cx="3917975" cy="3488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6"/>
          <p:cNvSpPr txBox="1">
            <a:spLocks noChangeArrowheads="1" noChangeShapeType="1"/>
          </p:cNvSpPr>
          <p:nvPr/>
        </p:nvSpPr>
        <p:spPr bwMode="auto">
          <a:xfrm>
            <a:off x="1785918" y="1643050"/>
            <a:ext cx="5616624" cy="1224136"/>
          </a:xfrm>
          <a:prstGeom prst="rect">
            <a:avLst/>
          </a:prstGeom>
          <a:solidFill>
            <a:srgbClr val="FFFFFF"/>
          </a:solidFill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5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cs typeface="Arial" pitchFamily="34" charset="0"/>
              </a:rPr>
              <a:t>Просветительский проект </a:t>
            </a:r>
            <a:r>
              <a:rPr kumimoji="0" lang="en-US" sz="35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cs typeface="Arial" pitchFamily="34" charset="0"/>
              </a:rPr>
              <a:t>«</a:t>
            </a:r>
            <a:r>
              <a:rPr kumimoji="0" lang="ru-RU" sz="35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cs typeface="Arial" pitchFamily="34" charset="0"/>
              </a:rPr>
              <a:t>Право молодых</a:t>
            </a:r>
            <a:r>
              <a:rPr kumimoji="0" lang="en-US" sz="35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 pitchFamily="18" charset="0"/>
                <a:cs typeface="Arial" pitchFamily="34" charset="0"/>
              </a:rPr>
              <a:t>»</a:t>
            </a:r>
            <a:endParaRPr kumimoji="0" lang="ru-RU" sz="3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jennyemka.info/uploads/posts/2012-06/1338958075_glavnoe-v-zhizni-sem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3143248"/>
            <a:ext cx="4554806" cy="32111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8" name="Picture 4" descr="http://74202s014.edusite.ru/images/1331049081_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548680"/>
            <a:ext cx="3640183" cy="24288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0" name="Picture 6" descr="http://www.uklbt.ru/assets/images/%D1%81%D0%B5%D0%BC%D1%8C%D1%8F%20%D0%BA%D0%B0%D1%80%D1%82%D0%B8%D0%BD%D0%BA%D0%B0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1285860"/>
            <a:ext cx="2798938" cy="30718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1500174"/>
          <a:ext cx="3712497" cy="430094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237499"/>
                <a:gridCol w="1237499"/>
                <a:gridCol w="1237499"/>
              </a:tblGrid>
              <a:tr h="82830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Годы</a:t>
                      </a:r>
                      <a:endParaRPr lang="ru-RU" sz="16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Единиц</a:t>
                      </a:r>
                      <a:endParaRPr lang="ru-RU" sz="16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На 1000</a:t>
                      </a:r>
                      <a:r>
                        <a:rPr lang="ru-RU" baseline="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 чел.</a:t>
                      </a:r>
                      <a:endParaRPr lang="ru-RU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6936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1950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1222071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12,0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6936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1990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1319928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8,9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6936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2002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1019762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7,1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6936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2008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1262500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8,3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0906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2013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1225501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8,5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57356" y="100010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Браки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715008" y="135729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Разводы</a:t>
            </a:r>
            <a:endParaRPr lang="ru-RU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43438" y="2000240"/>
          <a:ext cx="3567912" cy="435885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{21E4AEA4-8DFA-4A89-87EB-49C32662AFE0}</a:tableStyleId>
              </a:tblPr>
              <a:tblGrid>
                <a:gridCol w="1189304"/>
                <a:gridCol w="1189304"/>
                <a:gridCol w="1189304"/>
              </a:tblGrid>
              <a:tr h="88654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Годы</a:t>
                      </a:r>
                      <a:endParaRPr lang="ru-RU" sz="16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Единиц</a:t>
                      </a:r>
                      <a:endParaRPr lang="ru-RU" sz="16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effectLst>
                            <a:glow rad="635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На 1000 чел.</a:t>
                      </a:r>
                      <a:endParaRPr lang="ru-RU" sz="1600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6844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1950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49378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0,5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844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1990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559918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3,8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844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2002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853647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5,9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844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2008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703412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4,9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3433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2013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667971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4,7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38721" y="426730"/>
            <a:ext cx="7053533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Динамика браков и разводов </a:t>
            </a:r>
            <a:endParaRPr lang="ru-RU" sz="3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 rot="10800000">
            <a:off x="3071802" y="5929330"/>
            <a:ext cx="1214446" cy="428628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7000892" y="1500174"/>
            <a:ext cx="1214446" cy="428628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00042"/>
            <a:ext cx="7358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Самооценка женщинами влияния дополнительных мер государственной помощи семьям с детьми на решение о рождении ребенка в 2007-2009 гг. (%)</a:t>
            </a:r>
            <a:endParaRPr lang="ru-RU" sz="16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571612"/>
          <a:ext cx="7786743" cy="422457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14447"/>
                <a:gridCol w="1071570"/>
                <a:gridCol w="2143140"/>
                <a:gridCol w="2200291"/>
                <a:gridCol w="1157295"/>
              </a:tblGrid>
              <a:tr h="768096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Год рождения ребенка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Если у вас родился ребенок в 2007-2009 гг., то повлияло ли на Ваше решение о рождении ребенка то обстоятельство, что начали реализовываться </a:t>
                      </a:r>
                      <a:r>
                        <a:rPr lang="ru-RU" sz="1200" dirty="0" err="1" smtClean="0"/>
                        <a:t>дополн</a:t>
                      </a:r>
                      <a:r>
                        <a:rPr lang="ru-RU" sz="1200" dirty="0" smtClean="0"/>
                        <a:t>.</a:t>
                      </a:r>
                      <a:r>
                        <a:rPr lang="ru-RU" sz="1200" baseline="0" dirty="0" smtClean="0"/>
                        <a:t> меры </a:t>
                      </a:r>
                      <a:r>
                        <a:rPr lang="ru-RU" sz="1200" baseline="0" dirty="0" err="1" smtClean="0"/>
                        <a:t>госуд</a:t>
                      </a:r>
                      <a:r>
                        <a:rPr lang="ru-RU" sz="1200" baseline="0" dirty="0" smtClean="0"/>
                        <a:t>. помощи семьям с детьми?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37504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/>
                          </a:solidFill>
                        </a:rPr>
                        <a:t>не повлияло</a:t>
                      </a:r>
                      <a:endParaRPr lang="ru-RU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/>
                          </a:solidFill>
                        </a:rPr>
                        <a:t>повлияло, появился ребенок, рождение которого до этого откладывали</a:t>
                      </a:r>
                      <a:endParaRPr lang="ru-RU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/>
                          </a:solidFill>
                        </a:rPr>
                        <a:t>эти меры помогли принять решение о рождении ребенка, которого без этого не могли себе позволить</a:t>
                      </a:r>
                      <a:endParaRPr lang="ru-RU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bg1"/>
                          </a:solidFill>
                        </a:rPr>
                        <a:t>трудно сказать</a:t>
                      </a:r>
                      <a:endParaRPr lang="ru-RU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21303">
                <a:tc gridSpan="5">
                  <a:txBody>
                    <a:bodyPr/>
                    <a:lstStyle/>
                    <a:p>
                      <a:pPr algn="ctr"/>
                      <a:r>
                        <a:rPr lang="ru-RU" sz="1200" i="1" dirty="0" smtClean="0"/>
                        <a:t>Первый ребенок</a:t>
                      </a:r>
                      <a:endParaRPr lang="ru-RU" sz="12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130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2007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92,6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3,7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3,7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130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2008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87,8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4,9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7,3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130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2009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89,3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3,6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3,6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3,6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9622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2007-2009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89,6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4,2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1,0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5,2</a:t>
                      </a:r>
                      <a:endParaRPr lang="ru-RU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14348" y="1428736"/>
          <a:ext cx="7715305" cy="21034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143009"/>
                <a:gridCol w="1071570"/>
                <a:gridCol w="2000264"/>
                <a:gridCol w="2286016"/>
                <a:gridCol w="1214446"/>
              </a:tblGrid>
              <a:tr h="420688">
                <a:tc gridSpan="5">
                  <a:txBody>
                    <a:bodyPr/>
                    <a:lstStyle/>
                    <a:p>
                      <a:pPr algn="ctr"/>
                      <a:r>
                        <a:rPr lang="ru-RU" sz="1200" b="0" i="1" dirty="0" smtClean="0">
                          <a:solidFill>
                            <a:schemeClr val="tx1"/>
                          </a:solidFill>
                          <a:effectLst/>
                        </a:rPr>
                        <a:t>Второй ребенок</a:t>
                      </a:r>
                      <a:endParaRPr lang="ru-RU" sz="1200" b="0" i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>
                        <a:effectLst>
                          <a:glow rad="635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2007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92,3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3,8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3,8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2008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50,0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25,0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15,6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9,4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2009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78,6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14,3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7,1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2007-2009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70,8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15,3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9,7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effectLst/>
                        </a:rPr>
                        <a:t>4,2</a:t>
                      </a:r>
                      <a:endParaRPr lang="ru-RU" sz="12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85786" y="1071546"/>
            <a:ext cx="3429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/>
              <a:t>Продолжение таблицы</a:t>
            </a:r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785786" y="752793"/>
            <a:ext cx="764386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Цель проекта</a:t>
            </a:r>
            <a:r>
              <a:rPr kumimoji="0" 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«Право молодых» - правовое просвещение, повышение правовой грамотности и гражданской активности молодых семей, расширение возможностей правовой информированности каждого члена семьи.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Задачи проекта: </a:t>
            </a:r>
            <a:endParaRPr kumimoji="0" lang="ru-RU" sz="2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1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повышение правовой культуры и правовая информированность молодых семей;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1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формирование правового сознания, воспитание ответственности и уважения к Российскому законодательству;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1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формирование стремления обращаться к возможностям государственной поддержки;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1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повышение гражданско-правовой активности молодых семей через участие в мероприятиях, предусмотренных проектом.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755576" y="764704"/>
            <a:ext cx="7715304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06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Целевая аудитория проекта: 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молодые семьи, в том числе семьи, где есть дети (один или более), а также неполные молодые семьи, состоящие из одного молодого родителя и одного и более детей.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pic>
        <p:nvPicPr>
          <p:cNvPr id="44035" name="Picture 3" descr="http://img01.chitalnya.ru/upload2/349/788750434760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4168" y="3326523"/>
            <a:ext cx="4578272" cy="27266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488" y="714356"/>
            <a:ext cx="378621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 smtClean="0">
                <a:latin typeface="Cambria" pitchFamily="18" charset="0"/>
              </a:rPr>
              <a:t>Юридическая клиника</a:t>
            </a:r>
            <a:endParaRPr lang="ru-RU" sz="2500" b="1" dirty="0">
              <a:latin typeface="Cambria" pitchFamily="18" charset="0"/>
            </a:endParaRPr>
          </a:p>
        </p:txBody>
      </p:sp>
      <p:pic>
        <p:nvPicPr>
          <p:cNvPr id="1026" name="Picture 2" descr="https://pp.vk.me/c616318/v616318194/f36c/o1XUv1sPn4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3632" y="2928934"/>
            <a:ext cx="4990736" cy="3124202"/>
          </a:xfrm>
          <a:prstGeom prst="rect">
            <a:avLst/>
          </a:prstGeom>
          <a:noFill/>
        </p:spPr>
      </p:pic>
      <p:pic>
        <p:nvPicPr>
          <p:cNvPr id="1028" name="Picture 4" descr="http://uf.pskgu.ru/projects/file/live/409A2A5107BF0D29C192A3405ADDA7AE.png/w=240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404" y="1124744"/>
            <a:ext cx="3069476" cy="16613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9" name="Picture 3" descr="http://www.alp.ru/img/main_img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4381064"/>
            <a:ext cx="2829919" cy="2000264"/>
          </a:xfrm>
          <a:prstGeom prst="rect">
            <a:avLst/>
          </a:prstGeom>
          <a:noFill/>
        </p:spPr>
      </p:pic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899592" y="548680"/>
            <a:ext cx="7572428" cy="469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06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Механизмы реализации проекта в регионе: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привлечение к реализации проекта представителей органов государственной власти и местного самоуправления, координирующих работу с молодыми семьями.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информирование всех заинтересованных лиц о реализации на территории Брянской области проекта «Право молодых» на радио и с помощью объявлений;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обеспечение учебно-методическими материалами участников проекта;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подготовка  материалов  для презентации, итогов реализации проекта; публикация информации о ходе  реализации проекта в СМИ, на сайте.</a:t>
            </a:r>
            <a:endParaRPr kumimoji="0" lang="ru-RU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357</TotalTime>
  <Words>557</Words>
  <Application>Microsoft Office PowerPoint</Application>
  <PresentationFormat>Экран (4:3)</PresentationFormat>
  <Paragraphs>156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БРОО Общества "Знание" России Федеральное государственное бюджетное образовательное учреждение  высшего профессионального образования «РОССИЙСКАЯ АКАДЕМИЯ НАРОДНОГО ХОЗЯЙСТВА И  ГОСУДАРСТВЕННОЙ СЛУЖБЫ ПРИ ПРЕЗИДЕНТЕ РОССИЙСКОЙ ФЕДЕРАЦИИ» БРЯНСКИЙ ФИЛИАЛ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RePack by SPecialiST</cp:lastModifiedBy>
  <cp:revision>40</cp:revision>
  <dcterms:created xsi:type="dcterms:W3CDTF">2014-06-16T18:24:17Z</dcterms:created>
  <dcterms:modified xsi:type="dcterms:W3CDTF">2014-06-18T02:18:59Z</dcterms:modified>
</cp:coreProperties>
</file>